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444" r:id="rId3"/>
    <p:sldId id="464" r:id="rId4"/>
    <p:sldId id="419" r:id="rId5"/>
    <p:sldId id="447" r:id="rId6"/>
    <p:sldId id="445" r:id="rId7"/>
    <p:sldId id="446" r:id="rId8"/>
    <p:sldId id="449" r:id="rId9"/>
    <p:sldId id="450" r:id="rId10"/>
    <p:sldId id="453" r:id="rId11"/>
    <p:sldId id="454" r:id="rId12"/>
    <p:sldId id="455" r:id="rId13"/>
    <p:sldId id="451" r:id="rId14"/>
    <p:sldId id="456" r:id="rId15"/>
    <p:sldId id="465" r:id="rId16"/>
    <p:sldId id="457" r:id="rId17"/>
    <p:sldId id="458" r:id="rId18"/>
    <p:sldId id="460" r:id="rId19"/>
    <p:sldId id="461" r:id="rId20"/>
    <p:sldId id="4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79A09A-8B73-FB4D-BA28-D8EECC7BEA0B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79450"/>
            <a:ext cx="4535488" cy="34020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0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one_mapp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GQIFUO7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.gov/exhibits/empire/gorskii.html" TargetMode="External"/><Relationship Id="rId2" Type="http://schemas.openxmlformats.org/officeDocument/2006/relationships/hyperlink" Target="http://www.paris.fr/pratique/musees-expos/musee-zadkine/voyage-dans-l-ancienne-russie/rub_6471_actu_133108_port_1464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://www.loc.gov/exhibits/empire/making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A Brief Introduction to HDR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Acquisition: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909" y="2595563"/>
            <a:ext cx="8314122" cy="2084926"/>
          </a:xfrm>
        </p:spPr>
        <p:txBody>
          <a:bodyPr/>
          <a:lstStyle/>
          <a:p>
            <a:r>
              <a:rPr lang="en-US" dirty="0"/>
              <a:t>Older low-quality cameras typically produced JPEG images</a:t>
            </a:r>
          </a:p>
          <a:p>
            <a:pPr lvl="1"/>
            <a:r>
              <a:rPr lang="en-US" dirty="0"/>
              <a:t>e.g. webcams produced jpeg stills for video</a:t>
            </a:r>
          </a:p>
          <a:p>
            <a:pPr lvl="1"/>
            <a:r>
              <a:rPr lang="en-US" dirty="0"/>
              <a:t>…stayed under USB-2 bandwidth threshold </a:t>
            </a:r>
          </a:p>
          <a:p>
            <a:pPr lvl="1"/>
            <a:r>
              <a:rPr lang="en-US" dirty="0"/>
              <a:t>Camera performs tone-mapping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8425" y="4680489"/>
            <a:ext cx="6958739" cy="1754326"/>
          </a:xfrm>
          <a:prstGeom prst="rect">
            <a:avLst/>
          </a:prstGeom>
          <a:solidFill>
            <a:schemeClr val="accent3">
              <a:lumMod val="20000"/>
              <a:lumOff val="80000"/>
              <a:alpha val="36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Tone mapping</a:t>
            </a:r>
            <a:r>
              <a:rPr lang="en-US" dirty="0"/>
              <a:t> is a technique used in image processing and computer graphics to </a:t>
            </a:r>
            <a:r>
              <a:rPr lang="en-US" b="1" dirty="0"/>
              <a:t>map</a:t>
            </a:r>
            <a:r>
              <a:rPr lang="en-US" dirty="0"/>
              <a:t> one set of colors to another to approximate the appearance of high-dynamic-range images in a medium that has a more limited dynamic range.</a:t>
            </a:r>
          </a:p>
          <a:p>
            <a:r>
              <a:rPr lang="en-US" dirty="0">
                <a:hlinkClick r:id="rId2"/>
              </a:rPr>
              <a:t>Tone mapping -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34920"/>
            <a:ext cx="8913813" cy="914400"/>
          </a:xfrm>
        </p:spPr>
        <p:txBody>
          <a:bodyPr/>
          <a:lstStyle/>
          <a:p>
            <a:r>
              <a:rPr lang="en-US" dirty="0"/>
              <a:t>Image Acquisition: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616" y="1743156"/>
            <a:ext cx="8913384" cy="22709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DLSR cameras offer RAW image files</a:t>
            </a:r>
          </a:p>
          <a:p>
            <a:pPr lvl="1"/>
            <a:r>
              <a:rPr lang="en-US" dirty="0"/>
              <a:t>Non-standard….hundreds of RAW formats</a:t>
            </a:r>
          </a:p>
          <a:p>
            <a:pPr lvl="1"/>
            <a:r>
              <a:rPr lang="en-US" dirty="0"/>
              <a:t>Usually 12ish bits per channel</a:t>
            </a:r>
          </a:p>
          <a:p>
            <a:pPr lvl="1"/>
            <a:r>
              <a:rPr lang="en-US" dirty="0"/>
              <a:t>Sort of intermediate range imaging</a:t>
            </a:r>
          </a:p>
          <a:p>
            <a:r>
              <a:rPr lang="en-US" dirty="0"/>
              <a:t>Simplest method of acquiring HDRI with LDR camera…</a:t>
            </a:r>
          </a:p>
          <a:p>
            <a:pPr lvl="1"/>
            <a:r>
              <a:rPr lang="en-US" dirty="0"/>
              <a:t>Is to take multiple pictures with different exposure settings </a:t>
            </a:r>
          </a:p>
          <a:p>
            <a:pPr lvl="1"/>
            <a:r>
              <a:rPr lang="en-US" dirty="0"/>
              <a:t>Generate single HDR image from weighted average</a:t>
            </a:r>
          </a:p>
          <a:p>
            <a:pPr lvl="1"/>
            <a:r>
              <a:rPr lang="en-US" dirty="0"/>
              <a:t>Most phones can now do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37" y="3884476"/>
            <a:ext cx="5129939" cy="2652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52666-551B-47FF-B851-3CDDB089F6B6}"/>
              </a:ext>
            </a:extLst>
          </p:cNvPr>
          <p:cNvSpPr txBox="1"/>
          <p:nvPr/>
        </p:nvSpPr>
        <p:spPr>
          <a:xfrm>
            <a:off x="8280763" y="1727464"/>
            <a:ext cx="212271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Even on an SDR display, HDR capture can allow you to see things you otherwise wouldn’t</a:t>
            </a:r>
          </a:p>
        </p:txBody>
      </p:sp>
    </p:spTree>
    <p:extLst>
      <p:ext uri="{BB962C8B-B14F-4D97-AF65-F5344CB8AC3E}">
        <p14:creationId xmlns:p14="http://schemas.microsoft.com/office/powerpoint/2010/main" val="1892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595563"/>
            <a:ext cx="8724900" cy="3670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Lots of interesting technical problems to be solved</a:t>
            </a:r>
          </a:p>
          <a:p>
            <a:r>
              <a:rPr lang="en-US" dirty="0"/>
              <a:t>How do we vary luminance when acquiring an image? </a:t>
            </a:r>
          </a:p>
          <a:p>
            <a:r>
              <a:rPr lang="en-US" dirty="0"/>
              <a:t>What problem(s) might you encounter with multiple images?</a:t>
            </a:r>
          </a:p>
          <a:p>
            <a:r>
              <a:rPr lang="en-US" dirty="0"/>
              <a:t>What factors might used to determine weights for the pixels?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…which we won’t discuss…</a:t>
            </a:r>
          </a:p>
        </p:txBody>
      </p:sp>
    </p:spTree>
    <p:extLst>
      <p:ext uri="{BB962C8B-B14F-4D97-AF65-F5344CB8AC3E}">
        <p14:creationId xmlns:p14="http://schemas.microsoft.com/office/powerpoint/2010/main" val="33427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33749"/>
            <a:ext cx="7610476" cy="3984171"/>
          </a:xfrm>
        </p:spPr>
        <p:txBody>
          <a:bodyPr>
            <a:normAutofit/>
          </a:bodyPr>
          <a:lstStyle/>
          <a:p>
            <a:r>
              <a:rPr lang="en-US" dirty="0"/>
              <a:t>Large jump between JPEG and RAW</a:t>
            </a:r>
          </a:p>
          <a:p>
            <a:pPr lvl="1"/>
            <a:r>
              <a:rPr lang="en-US" dirty="0"/>
              <a:t>15 mega-pixel image is 3MB JPEG and around 176MB RAW</a:t>
            </a:r>
          </a:p>
          <a:p>
            <a:pPr lvl="1"/>
            <a:r>
              <a:rPr lang="en-US" dirty="0"/>
              <a:t>RAW = 3 x 32 bit floating point numbers per pixel</a:t>
            </a:r>
          </a:p>
          <a:p>
            <a:r>
              <a:rPr lang="en-US" dirty="0"/>
              <a:t>Several choices for compressed HDR pixels including</a:t>
            </a:r>
          </a:p>
          <a:p>
            <a:pPr lvl="1"/>
            <a:r>
              <a:rPr lang="en-US" dirty="0"/>
              <a:t>RGBE (Radiance)</a:t>
            </a:r>
          </a:p>
          <a:p>
            <a:pPr lvl="1"/>
            <a:r>
              <a:rPr lang="en-US" dirty="0" err="1"/>
              <a:t>OpenEXR</a:t>
            </a:r>
            <a:r>
              <a:rPr lang="en-US" dirty="0"/>
              <a:t> (developed by ILM)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136C3-3D27-4263-8286-D9C20448C7F5}"/>
              </a:ext>
            </a:extLst>
          </p:cNvPr>
          <p:cNvSpPr txBox="1"/>
          <p:nvPr/>
        </p:nvSpPr>
        <p:spPr>
          <a:xfrm>
            <a:off x="6096000" y="4137022"/>
            <a:ext cx="3553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There are 1,056,964,609 single precision floating point numbers between 0 and 1</a:t>
            </a:r>
          </a:p>
          <a:p>
            <a:r>
              <a:rPr lang="en-US" dirty="0">
                <a:latin typeface="Comic Sans MS" panose="030F0702030302020204" pitchFamily="66" charset="0"/>
              </a:rPr>
              <a:t>….meaning ½ of all the possible 32 bit words are used to represent numbers in [-1,1]</a:t>
            </a:r>
          </a:p>
        </p:txBody>
      </p:sp>
    </p:spTree>
    <p:extLst>
      <p:ext uri="{BB962C8B-B14F-4D97-AF65-F5344CB8AC3E}">
        <p14:creationId xmlns:p14="http://schemas.microsoft.com/office/powerpoint/2010/main" val="102044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OpenEXR</a:t>
            </a:r>
            <a:r>
              <a:rPr lang="en-US" dirty="0"/>
              <a:t> 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4505" y="2223604"/>
            <a:ext cx="7610476" cy="2658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Pixel format uses 48 bits</a:t>
            </a:r>
          </a:p>
          <a:p>
            <a:pPr lvl="1"/>
            <a:r>
              <a:rPr lang="en-US" dirty="0"/>
              <a:t>Half-precision (16 bit) floats</a:t>
            </a:r>
          </a:p>
          <a:p>
            <a:pPr lvl="1"/>
            <a:r>
              <a:rPr lang="en-US" dirty="0"/>
              <a:t>Used on some GPUs</a:t>
            </a:r>
          </a:p>
          <a:p>
            <a:pPr lvl="1"/>
            <a:r>
              <a:rPr lang="en-US" dirty="0"/>
              <a:t>Floating point is suitable for large range variance</a:t>
            </a:r>
          </a:p>
          <a:p>
            <a:pPr lvl="2"/>
            <a:r>
              <a:rPr lang="en-US" dirty="0"/>
              <a:t>Can  encompass multiple orders of magnitude easily</a:t>
            </a:r>
          </a:p>
          <a:p>
            <a:pPr lvl="1"/>
            <a:r>
              <a:rPr lang="en-US" dirty="0"/>
              <a:t>Limited to max of 65504</a:t>
            </a:r>
          </a:p>
          <a:p>
            <a:pPr lvl="2"/>
            <a:r>
              <a:rPr lang="en-US" dirty="0"/>
              <a:t>Values using absolute radiances need to be rescaled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47" y="4680488"/>
            <a:ext cx="4349001" cy="19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3356-0506-4129-A316-F1DBA5F6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And…How Does Floating Point Work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6F83-D7CC-4895-A32B-1F934AD5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19" y="2347368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IEEE 754 Half-Precision Floating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79214-1679-4609-B42E-6DF3E13C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66" y="2307214"/>
            <a:ext cx="3043646" cy="1639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92C20-94CE-4CE5-8D81-58CBC4D2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53960"/>
            <a:ext cx="9144000" cy="15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756" y="2400817"/>
            <a:ext cx="8245099" cy="255864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RGBE (Common Exponent)</a:t>
            </a:r>
          </a:p>
          <a:p>
            <a:pPr lvl="1"/>
            <a:r>
              <a:rPr lang="en-US" dirty="0"/>
              <a:t>Used in Radiance file format</a:t>
            </a:r>
          </a:p>
          <a:p>
            <a:pPr lvl="1"/>
            <a:r>
              <a:rPr lang="en-US" b="1" dirty="0"/>
              <a:t>Radiance</a:t>
            </a:r>
            <a:r>
              <a:rPr lang="en-US" dirty="0"/>
              <a:t> is a suite of tools for performing </a:t>
            </a:r>
            <a:r>
              <a:rPr lang="en-US" i="1" dirty="0"/>
              <a:t>lighting simulation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32 bits total</a:t>
            </a:r>
          </a:p>
          <a:p>
            <a:pPr lvl="2"/>
            <a:r>
              <a:rPr lang="en-US" dirty="0"/>
              <a:t>8 bits for mantissa in each color channel</a:t>
            </a:r>
          </a:p>
          <a:p>
            <a:pPr lvl="2"/>
            <a:r>
              <a:rPr lang="en-US" dirty="0"/>
              <a:t>8 bits for a common exponent</a:t>
            </a:r>
          </a:p>
          <a:p>
            <a:pPr lvl="1"/>
            <a:r>
              <a:rPr lang="en-US" dirty="0"/>
              <a:t>Possible since color channels highly correlated</a:t>
            </a:r>
          </a:p>
          <a:p>
            <a:pPr lvl="2"/>
            <a:r>
              <a:rPr lang="en-US" dirty="0"/>
              <a:t>Values with same order of magnitude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55" y="5538387"/>
            <a:ext cx="8617058" cy="9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Radiance 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502" y="2332092"/>
            <a:ext cx="7610476" cy="504099"/>
          </a:xfrm>
        </p:spPr>
        <p:txBody>
          <a:bodyPr/>
          <a:lstStyle/>
          <a:p>
            <a:r>
              <a:rPr lang="en-US"/>
              <a:t>Conversion from RGBE to RGB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787650"/>
            <a:ext cx="7353300" cy="1282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25503" y="4123155"/>
            <a:ext cx="8512311" cy="123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Exposure </a:t>
            </a:r>
            <a:r>
              <a:rPr lang="en-US" dirty="0">
                <a:sym typeface="Wingdings"/>
              </a:rPr>
              <a:t> rescaling of the value</a:t>
            </a:r>
          </a:p>
          <a:p>
            <a:pPr lvl="1"/>
            <a:r>
              <a:rPr lang="en-US" dirty="0" err="1">
                <a:sym typeface="Wingdings"/>
              </a:rPr>
              <a:t>E</a:t>
            </a:r>
            <a:r>
              <a:rPr lang="en-US" baseline="-25000" dirty="0" err="1">
                <a:sym typeface="Wingdings"/>
              </a:rPr>
              <a:t>w</a:t>
            </a:r>
            <a:r>
              <a:rPr lang="en-US" dirty="0">
                <a:sym typeface="Wingdings"/>
              </a:rPr>
              <a:t>  “efficacy of white constant equal to 179”</a:t>
            </a:r>
          </a:p>
          <a:p>
            <a:r>
              <a:rPr lang="en-US" dirty="0">
                <a:sym typeface="Wingdings"/>
              </a:rPr>
              <a:t>From RGB to RGBE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85" y="5047066"/>
            <a:ext cx="5706928" cy="12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956" y="2595563"/>
            <a:ext cx="8321944" cy="3670767"/>
          </a:xfrm>
        </p:spPr>
        <p:txBody>
          <a:bodyPr/>
          <a:lstStyle/>
          <a:p>
            <a:r>
              <a:rPr lang="en-US" dirty="0"/>
              <a:t>Goal is to render scenes of high contrast and large gamut on devices that are more limited</a:t>
            </a:r>
          </a:p>
          <a:p>
            <a:r>
              <a:rPr lang="en-US" dirty="0"/>
              <a:t>LOTS of tone-mapping operators with different goals</a:t>
            </a:r>
          </a:p>
          <a:p>
            <a:pPr lvl="1"/>
            <a:r>
              <a:rPr lang="en-US" dirty="0"/>
              <a:t>Visual System Simulators (VSS): mimic human perception</a:t>
            </a:r>
          </a:p>
          <a:p>
            <a:pPr lvl="1"/>
            <a:r>
              <a:rPr lang="en-US" dirty="0"/>
              <a:t>Scene Reproduction (SRP): Reproduce scene most faithfully</a:t>
            </a:r>
          </a:p>
          <a:p>
            <a:pPr lvl="1"/>
            <a:r>
              <a:rPr lang="en-US" dirty="0"/>
              <a:t>Best Subjective Quality (BSQ):Achieve artistic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Tone Mapping: Brightness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007" y="3322726"/>
            <a:ext cx="3473074" cy="21946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 increases or decreases brightness</a:t>
            </a:r>
          </a:p>
          <a:p>
            <a:pPr lvl="1"/>
            <a:r>
              <a:rPr lang="en-US" dirty="0"/>
              <a:t>Similar to changing exposure in conventional photography</a:t>
            </a:r>
          </a:p>
          <a:p>
            <a:pPr lvl="1"/>
            <a:r>
              <a:rPr lang="en-US" dirty="0"/>
              <a:t>Does it effect dynamic range?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99" y="2388138"/>
            <a:ext cx="2228204" cy="58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82" y="2205600"/>
            <a:ext cx="5202763" cy="42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281" y="2301095"/>
            <a:ext cx="8849532" cy="103104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</a:t>
            </a:r>
            <a:r>
              <a:rPr lang="en-US" strike="sngStrike" dirty="0"/>
              <a:t>Most</a:t>
            </a:r>
            <a:r>
              <a:rPr lang="en-US" dirty="0"/>
              <a:t> Many current image technologies fail to record or display </a:t>
            </a:r>
          </a:p>
          <a:p>
            <a:pPr lvl="1"/>
            <a:r>
              <a:rPr lang="en-US" dirty="0"/>
              <a:t>All the colors visible to human perception</a:t>
            </a:r>
          </a:p>
          <a:p>
            <a:pPr lvl="1"/>
            <a:r>
              <a:rPr lang="en-US" dirty="0"/>
              <a:t>All of the luminance levels visible to human perception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61" y="3470869"/>
            <a:ext cx="5767657" cy="2891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259DD-72FE-434C-8019-96334F94A886}"/>
              </a:ext>
            </a:extLst>
          </p:cNvPr>
          <p:cNvSpPr txBox="1"/>
          <p:nvPr/>
        </p:nvSpPr>
        <p:spPr>
          <a:xfrm>
            <a:off x="8688978" y="3558524"/>
            <a:ext cx="161326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can’t see the entire range from moonless sky to sun in one scene…but much more than the LCD range </a:t>
            </a:r>
          </a:p>
        </p:txBody>
      </p:sp>
    </p:spTree>
    <p:extLst>
      <p:ext uri="{BB962C8B-B14F-4D97-AF65-F5344CB8AC3E}">
        <p14:creationId xmlns:p14="http://schemas.microsoft.com/office/powerpoint/2010/main" val="297847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646" y="302445"/>
            <a:ext cx="8913813" cy="914400"/>
          </a:xfrm>
        </p:spPr>
        <p:txBody>
          <a:bodyPr/>
          <a:lstStyle/>
          <a:p>
            <a:r>
              <a:rPr lang="en-US" dirty="0"/>
              <a:t>Tone Mapping: Contrast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141" y="2703221"/>
            <a:ext cx="3602378" cy="3651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power function</a:t>
            </a:r>
          </a:p>
          <a:p>
            <a:r>
              <a:rPr lang="en-US" dirty="0" err="1"/>
              <a:t>L</a:t>
            </a:r>
            <a:r>
              <a:rPr lang="en-US" baseline="-25000" dirty="0" err="1"/>
              <a:t>white</a:t>
            </a:r>
            <a:r>
              <a:rPr lang="en-US" dirty="0"/>
              <a:t> is luminance of reference white point</a:t>
            </a:r>
          </a:p>
          <a:p>
            <a:pPr lvl="1"/>
            <a:r>
              <a:rPr lang="en-US" dirty="0"/>
              <a:t>Usually peak luminance of display</a:t>
            </a:r>
          </a:p>
          <a:p>
            <a:pPr lvl="1"/>
            <a:r>
              <a:rPr lang="en-US" dirty="0"/>
              <a:t>Image range is grown or shrunk away from </a:t>
            </a:r>
            <a:r>
              <a:rPr lang="en-US" dirty="0" err="1"/>
              <a:t>L</a:t>
            </a:r>
            <a:r>
              <a:rPr lang="en-US" baseline="-25000" dirty="0" err="1"/>
              <a:t>white</a:t>
            </a:r>
            <a:endParaRPr lang="en-US" dirty="0"/>
          </a:p>
          <a:p>
            <a:r>
              <a:rPr lang="en-US" dirty="0"/>
              <a:t>C is the </a:t>
            </a:r>
            <a:r>
              <a:rPr lang="en-US"/>
              <a:t>contrast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41" y="1483783"/>
            <a:ext cx="25019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19" y="1483784"/>
            <a:ext cx="5093692" cy="4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A64C-2830-47E6-A696-0D84D39D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Must be True…It’s on YouTube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8C10473-1D70-41F6-AD52-92960B1DBAB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5783" y="2373695"/>
            <a:ext cx="6740434" cy="3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4441119" y="228600"/>
            <a:ext cx="32716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dirty="0">
                <a:latin typeface="+mj-lt"/>
                <a:ea typeface="ＭＳ Ｐゴシック" charset="-128"/>
              </a:rPr>
              <a:t>The Problem of Dynamic Range</a:t>
            </a: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2144713" y="862013"/>
            <a:ext cx="65966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ja-JP" altLang="en-US" sz="1600" dirty="0">
                <a:latin typeface="+mj-lt"/>
                <a:ea typeface="ＭＳ Ｐゴシック" charset="-128"/>
              </a:rPr>
              <a:t>  </a:t>
            </a:r>
            <a:r>
              <a:rPr lang="en-US" altLang="ja-JP" sz="1600" dirty="0">
                <a:latin typeface="+mj-lt"/>
                <a:ea typeface="ＭＳ Ｐゴシック" charset="-128"/>
              </a:rPr>
              <a:t>Dynamic Range:   Range of brightness values measurable with a camera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79550"/>
            <a:ext cx="6248400" cy="1862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7916864" y="3028950"/>
            <a:ext cx="1150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>
                <a:latin typeface="Palatino Linotype" charset="0"/>
                <a:ea typeface="ＭＳ Ｐゴシック" charset="-128"/>
              </a:rPr>
              <a:t>(Hood 1986)</a:t>
            </a:r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3506789" y="5705475"/>
            <a:ext cx="1906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sz="140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High Exposure Image</a:t>
            </a: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6435726" y="5715000"/>
            <a:ext cx="1857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ja-JP" sz="140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Low Exposure Image</a:t>
            </a:r>
            <a:endParaRPr lang="en-US" altLang="ja-JP" sz="1400" baseline="-25000">
              <a:solidFill>
                <a:srgbClr val="000000"/>
              </a:solidFill>
              <a:latin typeface="Palatino Linotype" charset="0"/>
              <a:ea typeface="ＭＳ Ｐゴシック" charset="-128"/>
            </a:endParaRPr>
          </a:p>
        </p:txBody>
      </p:sp>
      <p:pic>
        <p:nvPicPr>
          <p:cNvPr id="129032" name="Picture 8" descr="sp63"/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1" y="4029076"/>
            <a:ext cx="2481263" cy="1673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3" name="Picture 9" descr="sp60"/>
          <p:cNvPicPr>
            <a:picLocks noChangeAspect="1" noChangeArrowheads="1"/>
          </p:cNvPicPr>
          <p:nvPr/>
        </p:nvPicPr>
        <p:blipFill>
          <a:blip r:embed="rId5"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29075"/>
            <a:ext cx="2482850" cy="1676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034" name="Rectangle 10"/>
          <p:cNvSpPr>
            <a:spLocks noChangeArrowheads="1"/>
          </p:cNvSpPr>
          <p:nvPr/>
        </p:nvSpPr>
        <p:spPr bwMode="auto">
          <a:xfrm>
            <a:off x="1968138" y="6124576"/>
            <a:ext cx="80156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ja-JP" altLang="en-US" sz="1600" dirty="0">
                <a:solidFill>
                  <a:srgbClr val="000000"/>
                </a:solidFill>
                <a:latin typeface="Palatino Linotype" charset="0"/>
                <a:ea typeface="ＭＳ Ｐゴシック" charset="-128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+mj-lt"/>
                <a:ea typeface="ＭＳ Ｐゴシック" charset="-128"/>
              </a:rPr>
              <a:t>We need about 5-10 million values to store all levels of brightness around us.</a:t>
            </a:r>
          </a:p>
          <a:p>
            <a:pPr eaLnBrk="0" hangingPunct="0">
              <a:buFontTx/>
              <a:buChar char="•"/>
            </a:pPr>
            <a:r>
              <a:rPr lang="en-US" altLang="ja-JP" sz="1600" dirty="0">
                <a:solidFill>
                  <a:srgbClr val="000000"/>
                </a:solidFill>
                <a:latin typeface="+mj-lt"/>
                <a:ea typeface="ＭＳ Ｐゴシック" charset="-128"/>
              </a:rPr>
              <a:t> But, typical 8-bit cameras provide only 256 values</a:t>
            </a:r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2144713" y="3505200"/>
            <a:ext cx="69230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algn="ctr"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l">
              <a:buFontTx/>
              <a:buChar char="•"/>
            </a:pPr>
            <a:r>
              <a:rPr lang="ja-JP" altLang="en-US" sz="1600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altLang="ja-JP" sz="1600" strike="sngStrike" dirty="0">
                <a:solidFill>
                  <a:schemeClr val="tx1"/>
                </a:solidFill>
                <a:latin typeface="+mj-lt"/>
              </a:rPr>
              <a:t>Today’s</a:t>
            </a:r>
            <a:r>
              <a:rPr lang="en-US" altLang="ja-JP" sz="1600" dirty="0">
                <a:solidFill>
                  <a:schemeClr val="tx1"/>
                </a:solidFill>
                <a:latin typeface="+mj-lt"/>
              </a:rPr>
              <a:t> Yesterday’s Cameras:   Limited Dynamic Range</a:t>
            </a:r>
          </a:p>
        </p:txBody>
      </p:sp>
    </p:spTree>
    <p:extLst>
      <p:ext uri="{BB962C8B-B14F-4D97-AF65-F5344CB8AC3E}">
        <p14:creationId xmlns:p14="http://schemas.microsoft.com/office/powerpoint/2010/main" val="3426568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41931"/>
            <a:ext cx="8913813" cy="914400"/>
          </a:xfrm>
        </p:spPr>
        <p:txBody>
          <a:bodyPr/>
          <a:lstStyle/>
          <a:p>
            <a:r>
              <a:rPr lang="en-US" dirty="0"/>
              <a:t>Scene-referred Image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966" y="1596326"/>
            <a:ext cx="8763542" cy="50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7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capture more than we can display…trivia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2512" y="2611061"/>
            <a:ext cx="8974973" cy="28055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 Sergei Mikhailovich </a:t>
            </a:r>
            <a:r>
              <a:rPr lang="en-US" dirty="0" err="1"/>
              <a:t>Prokudin-Gorskii</a:t>
            </a:r>
            <a:r>
              <a:rPr lang="en-US" dirty="0"/>
              <a:t>. In the early 1900s, </a:t>
            </a:r>
            <a:r>
              <a:rPr lang="en-US" dirty="0" err="1"/>
              <a:t>Prokudin-Gorskii</a:t>
            </a:r>
            <a:r>
              <a:rPr lang="en-US" dirty="0"/>
              <a:t> mapped out a plan for a photographic survey of the Russian Empire, a plan that won the support of Tsar Nicholas II. Between 1909 and 1915, </a:t>
            </a:r>
            <a:r>
              <a:rPr lang="en-US" dirty="0" err="1"/>
              <a:t>Prokudin-Gorskii</a:t>
            </a:r>
            <a:r>
              <a:rPr lang="en-US" dirty="0"/>
              <a:t> crisscrossed the Russian Empire via train, taking photographs of 11 different regions. 150 of his photographs are now on display to the public in Paris' </a:t>
            </a:r>
            <a:r>
              <a:rPr lang="en-US" dirty="0">
                <a:hlinkClick r:id="rId2"/>
              </a:rPr>
              <a:t>Zadkine Museum</a:t>
            </a:r>
            <a:r>
              <a:rPr lang="en-US" dirty="0"/>
              <a:t>, to commemorate what would have been </a:t>
            </a:r>
            <a:r>
              <a:rPr lang="en-US" dirty="0" err="1"/>
              <a:t>Prokudin-Gorskii's</a:t>
            </a:r>
            <a:r>
              <a:rPr lang="en-US" dirty="0"/>
              <a:t> 150th birthday. 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Educated as a chemist</a:t>
            </a:r>
            <a:r>
              <a:rPr lang="en-US" dirty="0"/>
              <a:t>, </a:t>
            </a:r>
            <a:r>
              <a:rPr lang="en-US" dirty="0" err="1"/>
              <a:t>Prokudin-Gorskii</a:t>
            </a:r>
            <a:r>
              <a:rPr lang="en-US" dirty="0"/>
              <a:t> studied with leading color photography experts in St. Petersburg, Berlin and Paris. Through his inventive tinkering, he created a new method for producing vibrant color film slides. </a:t>
            </a:r>
            <a:r>
              <a:rPr lang="en-US" dirty="0" err="1"/>
              <a:t>Prokudin-Gorskii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created color images</a:t>
            </a:r>
            <a:r>
              <a:rPr lang="en-US" dirty="0"/>
              <a:t> by exposing one oblong glass plate three times, in rapid succession, through three different color filters: red, green and blue.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770" y="5433460"/>
            <a:ext cx="4448012" cy="1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24955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(from Library of Congress)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45" y="1436137"/>
            <a:ext cx="4478845" cy="316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73" y="3599075"/>
            <a:ext cx="4324027" cy="29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976" y="2595563"/>
            <a:ext cx="8507924" cy="14959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Ratio between largest and smallest quantity under consideration</a:t>
            </a:r>
          </a:p>
          <a:p>
            <a:r>
              <a:rPr lang="en-US" dirty="0"/>
              <a:t>For imaging, the observed quantity is luminance</a:t>
            </a:r>
          </a:p>
          <a:p>
            <a:r>
              <a:rPr lang="en-US" dirty="0"/>
              <a:t>Several measures for dynamic range of luminance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307789"/>
            <a:ext cx="9144000" cy="20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Acquisition: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8526" y="2177109"/>
            <a:ext cx="7610476" cy="14649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can render HDR images….</a:t>
            </a:r>
          </a:p>
          <a:p>
            <a:r>
              <a:rPr lang="en-US" dirty="0"/>
              <a:t>Use floating point values for luminance</a:t>
            </a:r>
          </a:p>
          <a:p>
            <a:r>
              <a:rPr lang="en-US" dirty="0"/>
              <a:t>Retain “out of gamut” colors…tone map only on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86" y="3642103"/>
            <a:ext cx="4169044" cy="2698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9338" y="4345225"/>
            <a:ext cx="223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Which is rendered?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74815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16436</TotalTime>
  <Words>656</Words>
  <Application>Microsoft Office PowerPoint</Application>
  <PresentationFormat>Widescreen</PresentationFormat>
  <Paragraphs>106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</vt:lpstr>
      <vt:lpstr>Comic Sans MS</vt:lpstr>
      <vt:lpstr>Lato</vt:lpstr>
      <vt:lpstr>Lato Medium</vt:lpstr>
      <vt:lpstr>Palatino Linotype</vt:lpstr>
      <vt:lpstr>Wingdings 2</vt:lpstr>
      <vt:lpstr>SampleSlides</vt:lpstr>
      <vt:lpstr>PowerPoint Presentation</vt:lpstr>
      <vt:lpstr>Dynamic Range</vt:lpstr>
      <vt:lpstr>It Must be True…It’s on YouTube</vt:lpstr>
      <vt:lpstr>PowerPoint Presentation</vt:lpstr>
      <vt:lpstr>Scene-referred Image Capture</vt:lpstr>
      <vt:lpstr>We should capture more than we can display…trivia</vt:lpstr>
      <vt:lpstr>Examples (from Library of Congress)</vt:lpstr>
      <vt:lpstr>Dynamic Range</vt:lpstr>
      <vt:lpstr>Image Acquisition: Rendering</vt:lpstr>
      <vt:lpstr>Image Acquisition: Photography</vt:lpstr>
      <vt:lpstr>Image Acquisition: Photography</vt:lpstr>
      <vt:lpstr>Image Acquisition</vt:lpstr>
      <vt:lpstr>Image Storage</vt:lpstr>
      <vt:lpstr>OpenEXR Image Storage</vt:lpstr>
      <vt:lpstr>And…How Does Floating Point Work Again?</vt:lpstr>
      <vt:lpstr>Image Storage</vt:lpstr>
      <vt:lpstr>Radiance File Format</vt:lpstr>
      <vt:lpstr>Tone Mapping</vt:lpstr>
      <vt:lpstr>Tone Mapping: Brightness Change</vt:lpstr>
      <vt:lpstr>Tone Mapping: Contrast Change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158</cp:revision>
  <dcterms:created xsi:type="dcterms:W3CDTF">2017-05-11T14:02:37Z</dcterms:created>
  <dcterms:modified xsi:type="dcterms:W3CDTF">2019-11-06T16:31:37Z</dcterms:modified>
</cp:coreProperties>
</file>